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85" r:id="rId2"/>
    <p:sldMasterId id="2147483672" r:id="rId3"/>
    <p:sldMasterId id="2147483660" r:id="rId4"/>
  </p:sldMasterIdLst>
  <p:notesMasterIdLst>
    <p:notesMasterId r:id="rId49"/>
  </p:notesMasterIdLst>
  <p:handoutMasterIdLst>
    <p:handoutMasterId r:id="rId50"/>
  </p:handoutMasterIdLst>
  <p:sldIdLst>
    <p:sldId id="256" r:id="rId5"/>
    <p:sldId id="313" r:id="rId6"/>
    <p:sldId id="322" r:id="rId7"/>
    <p:sldId id="278" r:id="rId8"/>
    <p:sldId id="320" r:id="rId9"/>
    <p:sldId id="321" r:id="rId10"/>
    <p:sldId id="277" r:id="rId11"/>
    <p:sldId id="274" r:id="rId12"/>
    <p:sldId id="275" r:id="rId13"/>
    <p:sldId id="292" r:id="rId14"/>
    <p:sldId id="285" r:id="rId15"/>
    <p:sldId id="284" r:id="rId16"/>
    <p:sldId id="276" r:id="rId17"/>
    <p:sldId id="286" r:id="rId18"/>
    <p:sldId id="293" r:id="rId19"/>
    <p:sldId id="283" r:id="rId20"/>
    <p:sldId id="287" r:id="rId21"/>
    <p:sldId id="288" r:id="rId22"/>
    <p:sldId id="294" r:id="rId23"/>
    <p:sldId id="296" r:id="rId24"/>
    <p:sldId id="295" r:id="rId25"/>
    <p:sldId id="279" r:id="rId26"/>
    <p:sldId id="289" r:id="rId27"/>
    <p:sldId id="291" r:id="rId28"/>
    <p:sldId id="281" r:id="rId29"/>
    <p:sldId id="319" r:id="rId30"/>
    <p:sldId id="316" r:id="rId31"/>
    <p:sldId id="314" r:id="rId32"/>
    <p:sldId id="315" r:id="rId33"/>
    <p:sldId id="324" r:id="rId34"/>
    <p:sldId id="280" r:id="rId35"/>
    <p:sldId id="310" r:id="rId36"/>
    <p:sldId id="305" r:id="rId37"/>
    <p:sldId id="325" r:id="rId38"/>
    <p:sldId id="311" r:id="rId39"/>
    <p:sldId id="297" r:id="rId40"/>
    <p:sldId id="309" r:id="rId41"/>
    <p:sldId id="312" r:id="rId42"/>
    <p:sldId id="282" r:id="rId43"/>
    <p:sldId id="302" r:id="rId44"/>
    <p:sldId id="303" r:id="rId45"/>
    <p:sldId id="300" r:id="rId46"/>
    <p:sldId id="301" r:id="rId47"/>
    <p:sldId id="323" r:id="rId4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79" autoAdjust="0"/>
    <p:restoredTop sz="94660"/>
  </p:normalViewPr>
  <p:slideViewPr>
    <p:cSldViewPr>
      <p:cViewPr varScale="1">
        <p:scale>
          <a:sx n="115" d="100"/>
          <a:sy n="115" d="100"/>
        </p:scale>
        <p:origin x="3102" y="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278"/>
    </p:cViewPr>
  </p:sorterViewPr>
  <p:notesViewPr>
    <p:cSldViewPr>
      <p:cViewPr varScale="1">
        <p:scale>
          <a:sx n="92" d="100"/>
          <a:sy n="92" d="100"/>
        </p:scale>
        <p:origin x="4794" y="10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8" Type="http://schemas.openxmlformats.org/officeDocument/2006/relationships/slide" Target="slides/slide4.xml"/><Relationship Id="rId51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0688B4-F4EF-4D01-95D9-675F0A7A3781}" type="datetimeFigureOut">
              <a:rPr lang="en-US" smtClean="0"/>
              <a:t>11/17/2015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87267A-B691-4D57-A3DB-05735B4940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67998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276910-1786-439F-A427-C2389471970D}" type="datetimeFigureOut">
              <a:rPr lang="en-US" smtClean="0"/>
              <a:pPr/>
              <a:t>11/17/2015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1B0246-348F-4278-9715-9D9338937F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0954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Shram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1B0246-348F-4278-9715-9D9338937F46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0228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Layer Order?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1B0246-348F-4278-9715-9D9338937F46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2265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Pan sharpened layer in ARC and North Arrow added by </a:t>
            </a:r>
            <a:r>
              <a:rPr lang="en-US" dirty="0" err="1" smtClean="0"/>
              <a:t>Inkscape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1B0246-348F-4278-9715-9D9338937F46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5242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Broke out wells according</a:t>
            </a:r>
            <a:r>
              <a:rPr lang="en-US" baseline="0" dirty="0" smtClean="0"/>
              <a:t> to individual formations by excluding nulls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1B0246-348F-4278-9715-9D9338937F46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0896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Broke out wells according</a:t>
            </a:r>
            <a:r>
              <a:rPr lang="en-US" baseline="0" dirty="0" smtClean="0"/>
              <a:t> to individual formations by excluding nulls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1B0246-348F-4278-9715-9D9338937F46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0829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3A7E6-20F5-490B-B3DB-C1DE95491127}" type="datetime1">
              <a:rPr lang="en-US" smtClean="0"/>
              <a:pPr/>
              <a:t>11/17/2015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15C9C-B0D4-49C7-83C7-4BF66E55645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46088-75BF-46A7-B331-6A2E81165F88}" type="datetime1">
              <a:rPr lang="en-US" smtClean="0"/>
              <a:pPr/>
              <a:t>11/17/2015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15C9C-B0D4-49C7-83C7-4BF66E55645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AF2E32-1EA8-43D4-A3BF-1CDC53311F76}" type="datetime1">
              <a:rPr lang="en-US" smtClean="0"/>
              <a:pPr/>
              <a:t>11/17/2015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15C9C-B0D4-49C7-83C7-4BF66E55645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143E03-91FF-4BAF-9E2C-6D164A2D73C0}" type="datetime1">
              <a:rPr lang="en-US" smtClean="0"/>
              <a:pPr/>
              <a:t>11/17/2015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15C9C-B0D4-49C7-83C7-4BF66E55645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150563-4D8B-46AF-9CDD-9E1DA996DF02}" type="datetimeFigureOut">
              <a:rPr lang="en-US" smtClean="0"/>
              <a:pPr/>
              <a:t>11/17/2015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407B8-0A07-4044-B4E2-48AE773E70B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150563-4D8B-46AF-9CDD-9E1DA996DF02}" type="datetimeFigureOut">
              <a:rPr lang="en-US" smtClean="0"/>
              <a:pPr/>
              <a:t>11/17/2015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407B8-0A07-4044-B4E2-48AE773E70B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150563-4D8B-46AF-9CDD-9E1DA996DF02}" type="datetimeFigureOut">
              <a:rPr lang="en-US" smtClean="0"/>
              <a:pPr/>
              <a:t>11/17/2015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407B8-0A07-4044-B4E2-48AE773E70B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150563-4D8B-46AF-9CDD-9E1DA996DF02}" type="datetimeFigureOut">
              <a:rPr lang="en-US" smtClean="0"/>
              <a:pPr/>
              <a:t>11/17/2015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407B8-0A07-4044-B4E2-48AE773E70B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150563-4D8B-46AF-9CDD-9E1DA996DF02}" type="datetimeFigureOut">
              <a:rPr lang="en-US" smtClean="0"/>
              <a:pPr/>
              <a:t>11/17/2015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407B8-0A07-4044-B4E2-48AE773E70B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150563-4D8B-46AF-9CDD-9E1DA996DF02}" type="datetimeFigureOut">
              <a:rPr lang="en-US" smtClean="0"/>
              <a:pPr/>
              <a:t>11/17/2015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407B8-0A07-4044-B4E2-48AE773E70B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150563-4D8B-46AF-9CDD-9E1DA996DF02}" type="datetimeFigureOut">
              <a:rPr lang="en-US" smtClean="0"/>
              <a:pPr/>
              <a:t>11/17/2015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407B8-0A07-4044-B4E2-48AE773E70B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41B56-F1C1-4B9C-86AB-A9C4D2348069}" type="datetime1">
              <a:rPr lang="en-US" smtClean="0"/>
              <a:pPr/>
              <a:t>11/17/2015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15C9C-B0D4-49C7-83C7-4BF66E55645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150563-4D8B-46AF-9CDD-9E1DA996DF02}" type="datetimeFigureOut">
              <a:rPr lang="en-US" smtClean="0"/>
              <a:pPr/>
              <a:t>11/17/2015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407B8-0A07-4044-B4E2-48AE773E70B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150563-4D8B-46AF-9CDD-9E1DA996DF02}" type="datetimeFigureOut">
              <a:rPr lang="en-US" smtClean="0"/>
              <a:pPr/>
              <a:t>11/17/2015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407B8-0A07-4044-B4E2-48AE773E70B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150563-4D8B-46AF-9CDD-9E1DA996DF02}" type="datetimeFigureOut">
              <a:rPr lang="en-US" smtClean="0"/>
              <a:pPr/>
              <a:t>11/17/2015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407B8-0A07-4044-B4E2-48AE773E70B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150563-4D8B-46AF-9CDD-9E1DA996DF02}" type="datetimeFigureOut">
              <a:rPr lang="en-US" smtClean="0"/>
              <a:pPr/>
              <a:t>11/17/2015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407B8-0A07-4044-B4E2-48AE773E70B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87903-CC0D-496A-860B-20E063FC9779}" type="datetimeFigureOut">
              <a:rPr lang="en-US" smtClean="0"/>
              <a:pPr/>
              <a:t>11/17/2015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034DCE-AC5D-4BBE-A92E-9B9AC2FCF38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87903-CC0D-496A-860B-20E063FC9779}" type="datetimeFigureOut">
              <a:rPr lang="en-US" smtClean="0"/>
              <a:pPr/>
              <a:t>11/17/2015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034DCE-AC5D-4BBE-A92E-9B9AC2FCF38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87903-CC0D-496A-860B-20E063FC9779}" type="datetimeFigureOut">
              <a:rPr lang="en-US" smtClean="0"/>
              <a:pPr/>
              <a:t>11/17/2015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034DCE-AC5D-4BBE-A92E-9B9AC2FCF38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87903-CC0D-496A-860B-20E063FC9779}" type="datetimeFigureOut">
              <a:rPr lang="en-US" smtClean="0"/>
              <a:pPr/>
              <a:t>11/17/2015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034DCE-AC5D-4BBE-A92E-9B9AC2FCF38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87903-CC0D-496A-860B-20E063FC9779}" type="datetimeFigureOut">
              <a:rPr lang="en-US" smtClean="0"/>
              <a:pPr/>
              <a:t>11/17/2015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034DCE-AC5D-4BBE-A92E-9B9AC2FCF38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87903-CC0D-496A-860B-20E063FC9779}" type="datetimeFigureOut">
              <a:rPr lang="en-US" smtClean="0"/>
              <a:pPr/>
              <a:t>11/17/2015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034DCE-AC5D-4BBE-A92E-9B9AC2FCF38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23A0E-ADE9-485C-AFA2-8C195DFCC04A}" type="datetime1">
              <a:rPr lang="en-US" smtClean="0"/>
              <a:pPr/>
              <a:t>11/17/2015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15C9C-B0D4-49C7-83C7-4BF66E55645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87903-CC0D-496A-860B-20E063FC9779}" type="datetimeFigureOut">
              <a:rPr lang="en-US" smtClean="0"/>
              <a:pPr/>
              <a:t>11/17/2015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034DCE-AC5D-4BBE-A92E-9B9AC2FCF38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87903-CC0D-496A-860B-20E063FC9779}" type="datetimeFigureOut">
              <a:rPr lang="en-US" smtClean="0"/>
              <a:pPr/>
              <a:t>11/17/2015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034DCE-AC5D-4BBE-A92E-9B9AC2FCF38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87903-CC0D-496A-860B-20E063FC9779}" type="datetimeFigureOut">
              <a:rPr lang="en-US" smtClean="0"/>
              <a:pPr/>
              <a:t>11/17/2015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034DCE-AC5D-4BBE-A92E-9B9AC2FCF38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87903-CC0D-496A-860B-20E063FC9779}" type="datetimeFigureOut">
              <a:rPr lang="en-US" smtClean="0"/>
              <a:pPr/>
              <a:t>11/17/2015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034DCE-AC5D-4BBE-A92E-9B9AC2FCF38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87903-CC0D-496A-860B-20E063FC9779}" type="datetimeFigureOut">
              <a:rPr lang="en-US" smtClean="0"/>
              <a:pPr/>
              <a:t>11/17/2015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034DCE-AC5D-4BBE-A92E-9B9AC2FCF38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D38F3-DA85-4665-B274-946907616B2A}" type="datetimeFigureOut">
              <a:rPr lang="en-US" smtClean="0"/>
              <a:pPr/>
              <a:t>11/17/2015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D9B37-B232-474C-8B6B-831763CDBA6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D38F3-DA85-4665-B274-946907616B2A}" type="datetimeFigureOut">
              <a:rPr lang="en-US" smtClean="0"/>
              <a:pPr/>
              <a:t>11/17/2015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D9B37-B232-474C-8B6B-831763CDBA6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D38F3-DA85-4665-B274-946907616B2A}" type="datetimeFigureOut">
              <a:rPr lang="en-US" smtClean="0"/>
              <a:pPr/>
              <a:t>11/17/2015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D9B37-B232-474C-8B6B-831763CDBA6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D38F3-DA85-4665-B274-946907616B2A}" type="datetimeFigureOut">
              <a:rPr lang="en-US" smtClean="0"/>
              <a:pPr/>
              <a:t>11/17/2015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D9B37-B232-474C-8B6B-831763CDBA6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D38F3-DA85-4665-B274-946907616B2A}" type="datetimeFigureOut">
              <a:rPr lang="en-US" smtClean="0"/>
              <a:pPr/>
              <a:t>11/17/2015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D9B37-B232-474C-8B6B-831763CDBA6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60AB7-E2BD-4D27-A395-863AE9EFBE30}" type="datetime1">
              <a:rPr lang="en-US" smtClean="0"/>
              <a:pPr/>
              <a:t>11/17/2015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15C9C-B0D4-49C7-83C7-4BF66E55645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D38F3-DA85-4665-B274-946907616B2A}" type="datetimeFigureOut">
              <a:rPr lang="en-US" smtClean="0"/>
              <a:pPr/>
              <a:t>11/17/2015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D9B37-B232-474C-8B6B-831763CDBA6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D38F3-DA85-4665-B274-946907616B2A}" type="datetimeFigureOut">
              <a:rPr lang="en-US" smtClean="0"/>
              <a:pPr/>
              <a:t>11/17/2015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D9B37-B232-474C-8B6B-831763CDBA6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D38F3-DA85-4665-B274-946907616B2A}" type="datetimeFigureOut">
              <a:rPr lang="en-US" smtClean="0"/>
              <a:pPr/>
              <a:t>11/17/2015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D9B37-B232-474C-8B6B-831763CDBA6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D38F3-DA85-4665-B274-946907616B2A}" type="datetimeFigureOut">
              <a:rPr lang="en-US" smtClean="0"/>
              <a:pPr/>
              <a:t>11/17/2015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D9B37-B232-474C-8B6B-831763CDBA6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D38F3-DA85-4665-B274-946907616B2A}" type="datetimeFigureOut">
              <a:rPr lang="en-US" smtClean="0"/>
              <a:pPr/>
              <a:t>11/17/2015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D9B37-B232-474C-8B6B-831763CDBA6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D38F3-DA85-4665-B274-946907616B2A}" type="datetimeFigureOut">
              <a:rPr lang="en-US" smtClean="0"/>
              <a:pPr/>
              <a:t>11/17/2015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D9B37-B232-474C-8B6B-831763CDBA6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A23FF-FE1C-41AE-A1D4-3F7E67105448}" type="datetime1">
              <a:rPr lang="en-US" smtClean="0"/>
              <a:pPr/>
              <a:t>11/17/2015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15C9C-B0D4-49C7-83C7-4BF66E55645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1A963-0986-4E84-AE91-57E03B800C7E}" type="datetime1">
              <a:rPr lang="en-US" smtClean="0"/>
              <a:pPr/>
              <a:t>11/17/2015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15C9C-B0D4-49C7-83C7-4BF66E55645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02710-F92E-4BB7-AAC7-AEC0FED14E57}" type="datetime1">
              <a:rPr lang="en-US" smtClean="0"/>
              <a:pPr/>
              <a:t>11/17/2015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15C9C-B0D4-49C7-83C7-4BF66E55645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4BDE6-C580-49F4-8967-B64FD3048913}" type="datetime1">
              <a:rPr lang="en-US" smtClean="0"/>
              <a:pPr/>
              <a:t>11/17/2015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15C9C-B0D4-49C7-83C7-4BF66E55645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4B4DA-8766-46BE-8F10-35EA21271E5A}" type="datetime1">
              <a:rPr lang="en-US" smtClean="0"/>
              <a:pPr/>
              <a:t>11/17/2015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15C9C-B0D4-49C7-83C7-4BF66E55645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71764" y="44412"/>
            <a:ext cx="7010400" cy="9316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9E143E03-91FF-4BAF-9E2C-6D164A2D73C0}" type="datetime1">
              <a:rPr lang="en-US" smtClean="0"/>
              <a:pPr/>
              <a:t>11/17/2015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492875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D9515C9C-B0D4-49C7-83C7-4BF66E55645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509" y="79772"/>
            <a:ext cx="861219" cy="86121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598" y="64141"/>
            <a:ext cx="914402" cy="95097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84" r:id="rId12"/>
  </p:sldLayoutIdLst>
  <p:hf hdr="0" ftr="0"/>
  <p:txStyles>
    <p:titleStyle>
      <a:lvl1pPr algn="ctr" defTabSz="914400" rtl="0" eaLnBrk="1" latinLnBrk="0" hangingPunct="1">
        <a:spcBef>
          <a:spcPct val="0"/>
        </a:spcBef>
        <a:buNone/>
        <a:defRPr sz="4000" b="1" kern="1200">
          <a:solidFill>
            <a:schemeClr val="bg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150563-4D8B-46AF-9CDD-9E1DA996DF02}" type="datetimeFigureOut">
              <a:rPr lang="en-US" smtClean="0"/>
              <a:pPr/>
              <a:t>11/17/2015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D407B8-0A07-4044-B4E2-48AE773E70B2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687903-CC0D-496A-860B-20E063FC9779}" type="datetimeFigureOut">
              <a:rPr lang="en-US" smtClean="0"/>
              <a:pPr/>
              <a:t>11/17/2015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034DCE-AC5D-4BBE-A92E-9B9AC2FCF38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12192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Office of Communications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514601"/>
            <a:ext cx="8229600" cy="2819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Insert Text</a:t>
            </a:r>
          </a:p>
          <a:p>
            <a:pPr lvl="0"/>
            <a:r>
              <a:rPr lang="en-US" dirty="0" smtClean="0"/>
              <a:t>Here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6D38F3-DA85-4665-B274-946907616B2A}" type="datetimeFigureOut">
              <a:rPr lang="en-US" smtClean="0"/>
              <a:pPr/>
              <a:t>11/17/2015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572001"/>
            <a:ext cx="289560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Date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1D9B37-B232-474C-8B6B-831763CDBA6C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2800" b="1" kern="1200">
          <a:solidFill>
            <a:schemeClr val="bg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42900" indent="-342900" algn="ctr" defTabSz="914400" rtl="0" eaLnBrk="1" latinLnBrk="0" hangingPunct="1">
        <a:spcBef>
          <a:spcPct val="20000"/>
        </a:spcBef>
        <a:buFont typeface="Arial" pitchFamily="34" charset="0"/>
        <a:buNone/>
        <a:defRPr sz="4400" b="1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ctr" defTabSz="914400" rtl="0" eaLnBrk="1" latinLnBrk="0" hangingPunct="1">
        <a:spcBef>
          <a:spcPct val="20000"/>
        </a:spcBef>
        <a:buFont typeface="Arial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ctr" defTabSz="914400" rtl="0" eaLnBrk="1" latinLnBrk="0" hangingPunct="1">
        <a:spcBef>
          <a:spcPct val="20000"/>
        </a:spcBef>
        <a:buFont typeface="Arial" pitchFamily="34" charset="0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ctr" defTabSz="914400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ctr" defTabSz="914400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hyperlink" Target="http://floridageologicalsurvey.github.io/SHRUG2015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WebGL" TargetMode="External"/><Relationship Id="rId2" Type="http://schemas.openxmlformats.org/officeDocument/2006/relationships/hyperlink" Target="https://github.com/minorua/Qgis2threejs/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hyperlink" Target="http://threejs.org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caniuse.com/#feat=webgl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981200" y="1519535"/>
            <a:ext cx="5181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Florida Geological Survey</a:t>
            </a:r>
            <a:endParaRPr lang="en-US" sz="28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8100" y="2374966"/>
            <a:ext cx="90678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latin typeface="Arial" pitchFamily="34" charset="0"/>
                <a:cs typeface="Arial" pitchFamily="34" charset="0"/>
              </a:rPr>
              <a:t>Using QGIS to Generate Web-Ready </a:t>
            </a:r>
          </a:p>
          <a:p>
            <a:pPr algn="ctr"/>
            <a:r>
              <a:rPr lang="en-US" sz="3200" b="1" dirty="0" smtClean="0">
                <a:latin typeface="Arial" pitchFamily="34" charset="0"/>
                <a:cs typeface="Arial" pitchFamily="34" charset="0"/>
              </a:rPr>
              <a:t>3D Visualizations</a:t>
            </a:r>
            <a:endParaRPr lang="en-US" sz="32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81100" y="3820418"/>
            <a:ext cx="6858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Arial" pitchFamily="34" charset="0"/>
                <a:cs typeface="Arial" pitchFamily="34" charset="0"/>
              </a:rPr>
              <a:t>Seth Willis Bassett, GISP</a:t>
            </a:r>
          </a:p>
          <a:p>
            <a:pPr algn="ctr"/>
            <a:r>
              <a:rPr lang="en-US" b="1" dirty="0" smtClean="0">
                <a:latin typeface="Arial" pitchFamily="34" charset="0"/>
                <a:cs typeface="Arial" pitchFamily="34" charset="0"/>
              </a:rPr>
              <a:t>Levi M. Hannon</a:t>
            </a:r>
          </a:p>
          <a:p>
            <a:pPr algn="ctr"/>
            <a:r>
              <a:rPr lang="en-US" b="1" dirty="0" smtClean="0">
                <a:latin typeface="Arial" pitchFamily="34" charset="0"/>
                <a:cs typeface="Arial" pitchFamily="34" charset="0"/>
              </a:rPr>
              <a:t>Katherine M. White</a:t>
            </a:r>
          </a:p>
          <a:p>
            <a:pPr algn="ctr"/>
            <a:endParaRPr lang="en-US" b="1" dirty="0" smtClean="0">
              <a:latin typeface="Arial" pitchFamily="34" charset="0"/>
              <a:cs typeface="Arial" pitchFamily="34" charset="0"/>
            </a:endParaRPr>
          </a:p>
          <a:p>
            <a:pPr algn="ctr"/>
            <a:r>
              <a:rPr lang="en-US" b="1" dirty="0" smtClean="0">
                <a:latin typeface="Arial" pitchFamily="34" charset="0"/>
                <a:cs typeface="Arial" pitchFamily="34" charset="0"/>
              </a:rPr>
              <a:t>Florida Geological Survey</a:t>
            </a:r>
          </a:p>
          <a:p>
            <a:pPr algn="ctr"/>
            <a:r>
              <a:rPr lang="en-US" b="1" dirty="0" smtClean="0">
                <a:latin typeface="Arial" pitchFamily="34" charset="0"/>
                <a:cs typeface="Arial" pitchFamily="34" charset="0"/>
              </a:rPr>
              <a:t>Florida Department of Environmental Protection</a:t>
            </a:r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0" y="1424528"/>
            <a:ext cx="594449" cy="61822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Preparation: Rasters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QGIS Requires: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smtClean="0"/>
              <a:t>Single Band .</a:t>
            </a:r>
            <a:r>
              <a:rPr lang="en-US" dirty="0" err="1" smtClean="0"/>
              <a:t>tif</a:t>
            </a:r>
            <a:r>
              <a:rPr lang="en-US" dirty="0" smtClean="0"/>
              <a:t> elevation raster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smtClean="0"/>
              <a:t>Optional RGB image to drape over elevations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smtClean="0"/>
              <a:t>Additional Raster Surfaces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41B56-F1C1-4B9C-86AB-A9C4D2348069}" type="datetime1">
              <a:rPr lang="en-US" smtClean="0"/>
              <a:pPr/>
              <a:t>11/17/2015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15C9C-B0D4-49C7-83C7-4BF66E55645D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45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Preparation: Rasters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41B56-F1C1-4B9C-86AB-A9C4D2348069}" type="datetime1">
              <a:rPr lang="en-US" smtClean="0"/>
              <a:pPr/>
              <a:t>11/17/2015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15C9C-B0D4-49C7-83C7-4BF66E55645D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7" y="1066800"/>
            <a:ext cx="8989313" cy="5408899"/>
          </a:xfrm>
        </p:spPr>
      </p:pic>
    </p:spTree>
    <p:extLst>
      <p:ext uri="{BB962C8B-B14F-4D97-AF65-F5344CB8AC3E}">
        <p14:creationId xmlns:p14="http://schemas.microsoft.com/office/powerpoint/2010/main" val="1737841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Preparation: Rasters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41B56-F1C1-4B9C-86AB-A9C4D2348069}" type="datetime1">
              <a:rPr lang="en-US" smtClean="0"/>
              <a:pPr/>
              <a:t>11/17/2015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15C9C-B0D4-49C7-83C7-4BF66E55645D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143000"/>
            <a:ext cx="8789889" cy="5105400"/>
          </a:xfrm>
        </p:spPr>
      </p:pic>
    </p:spTree>
    <p:extLst>
      <p:ext uri="{BB962C8B-B14F-4D97-AF65-F5344CB8AC3E}">
        <p14:creationId xmlns:p14="http://schemas.microsoft.com/office/powerpoint/2010/main" val="3154881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Preparation: Rasters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41B56-F1C1-4B9C-86AB-A9C4D2348069}" type="datetime1">
              <a:rPr lang="en-US" smtClean="0"/>
              <a:pPr/>
              <a:t>11/17/2015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15C9C-B0D4-49C7-83C7-4BF66E55645D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1447800"/>
            <a:ext cx="8970640" cy="4419600"/>
          </a:xfrm>
        </p:spPr>
      </p:pic>
    </p:spTree>
    <p:extLst>
      <p:ext uri="{BB962C8B-B14F-4D97-AF65-F5344CB8AC3E}">
        <p14:creationId xmlns:p14="http://schemas.microsoft.com/office/powerpoint/2010/main" val="2495705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Preparation: Rasters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41B56-F1C1-4B9C-86AB-A9C4D2348069}" type="datetime1">
              <a:rPr lang="en-US" smtClean="0"/>
              <a:pPr/>
              <a:t>11/17/2015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15C9C-B0D4-49C7-83C7-4BF66E55645D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219200"/>
            <a:ext cx="8893018" cy="5174066"/>
          </a:xfrm>
        </p:spPr>
      </p:pic>
    </p:spTree>
    <p:extLst>
      <p:ext uri="{BB962C8B-B14F-4D97-AF65-F5344CB8AC3E}">
        <p14:creationId xmlns:p14="http://schemas.microsoft.com/office/powerpoint/2010/main" val="83831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Preparation: Rasters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41B56-F1C1-4B9C-86AB-A9C4D2348069}" type="datetime1">
              <a:rPr lang="en-US" smtClean="0"/>
              <a:pPr/>
              <a:t>11/17/2015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15C9C-B0D4-49C7-83C7-4BF66E55645D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1447800"/>
            <a:ext cx="8970640" cy="4419600"/>
          </a:xfrm>
        </p:spPr>
      </p:pic>
    </p:spTree>
    <p:extLst>
      <p:ext uri="{BB962C8B-B14F-4D97-AF65-F5344CB8AC3E}">
        <p14:creationId xmlns:p14="http://schemas.microsoft.com/office/powerpoint/2010/main" val="2777491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Preparation: Rasters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41B56-F1C1-4B9C-86AB-A9C4D2348069}" type="datetime1">
              <a:rPr lang="en-US" smtClean="0"/>
              <a:pPr/>
              <a:t>11/17/2015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15C9C-B0D4-49C7-83C7-4BF66E55645D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1173838"/>
            <a:ext cx="8903541" cy="5121275"/>
          </a:xfrm>
        </p:spPr>
      </p:pic>
    </p:spTree>
    <p:extLst>
      <p:ext uri="{BB962C8B-B14F-4D97-AF65-F5344CB8AC3E}">
        <p14:creationId xmlns:p14="http://schemas.microsoft.com/office/powerpoint/2010/main" val="2380384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Gotchas: Setting Null Values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41B56-F1C1-4B9C-86AB-A9C4D2348069}" type="datetime1">
              <a:rPr lang="en-US" smtClean="0"/>
              <a:pPr/>
              <a:t>11/17/2015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15C9C-B0D4-49C7-83C7-4BF66E55645D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873" y="1090216"/>
            <a:ext cx="6574182" cy="5402659"/>
          </a:xfrm>
        </p:spPr>
      </p:pic>
    </p:spTree>
    <p:extLst>
      <p:ext uri="{BB962C8B-B14F-4D97-AF65-F5344CB8AC3E}">
        <p14:creationId xmlns:p14="http://schemas.microsoft.com/office/powerpoint/2010/main" val="2595243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Gotchas: Setting Null Values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41B56-F1C1-4B9C-86AB-A9C4D2348069}" type="datetime1">
              <a:rPr lang="en-US" smtClean="0"/>
              <a:pPr/>
              <a:t>11/17/2015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15C9C-B0D4-49C7-83C7-4BF66E55645D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0261" y="1600200"/>
            <a:ext cx="6403477" cy="4525963"/>
          </a:xfrm>
        </p:spPr>
      </p:pic>
    </p:spTree>
    <p:extLst>
      <p:ext uri="{BB962C8B-B14F-4D97-AF65-F5344CB8AC3E}">
        <p14:creationId xmlns:p14="http://schemas.microsoft.com/office/powerpoint/2010/main" val="2503301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Gotchas: Setting Null Values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41B56-F1C1-4B9C-86AB-A9C4D2348069}" type="datetime1">
              <a:rPr lang="en-US" smtClean="0"/>
              <a:pPr/>
              <a:t>11/17/2015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15C9C-B0D4-49C7-83C7-4BF66E55645D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249023"/>
            <a:ext cx="6999104" cy="4966550"/>
          </a:xfrm>
        </p:spPr>
      </p:pic>
    </p:spTree>
    <p:extLst>
      <p:ext uri="{BB962C8B-B14F-4D97-AF65-F5344CB8AC3E}">
        <p14:creationId xmlns:p14="http://schemas.microsoft.com/office/powerpoint/2010/main" val="306403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Who are we?</a:t>
            </a:r>
            <a:endParaRPr lang="en-US" dirty="0"/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066800"/>
            <a:ext cx="8229600" cy="5486400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41B56-F1C1-4B9C-86AB-A9C4D2348069}" type="datetime1">
              <a:rPr lang="en-US" smtClean="0"/>
              <a:pPr/>
              <a:t>11/17/2015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15C9C-B0D4-49C7-83C7-4BF66E55645D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971764" y="44412"/>
            <a:ext cx="7010400" cy="9316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079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Gotchas: Set Nulls = -1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1295400"/>
            <a:ext cx="5904229" cy="4811232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41B56-F1C1-4B9C-86AB-A9C4D2348069}" type="datetime1">
              <a:rPr lang="en-US" smtClean="0"/>
              <a:pPr/>
              <a:t>11/17/2015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15C9C-B0D4-49C7-83C7-4BF66E55645D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222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Gotchas: Set Nulls = -1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223" y="1174952"/>
            <a:ext cx="7253482" cy="5180007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41B56-F1C1-4B9C-86AB-A9C4D2348069}" type="datetime1">
              <a:rPr lang="en-US" smtClean="0"/>
              <a:pPr/>
              <a:t>11/17/2015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15C9C-B0D4-49C7-83C7-4BF66E55645D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388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Preparation: Vector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smtClean="0"/>
              <a:t>Considerations: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smtClean="0"/>
              <a:t>What will your 3D visualization look like?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smtClean="0"/>
              <a:t>What features and Z values are required for your 3D visualization?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smtClean="0"/>
              <a:t>Are elevations stored as relative (LSE) or absolute (MSL)?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smtClean="0"/>
              <a:t>Are Z values stored as attributes or z-values?</a:t>
            </a:r>
          </a:p>
          <a:p>
            <a:pPr marL="0" indent="0">
              <a:buNone/>
            </a:pPr>
            <a:r>
              <a:rPr lang="en-US" dirty="0" smtClean="0"/>
              <a:t>SHP Specific Considerations: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smtClean="0"/>
              <a:t>How do I handle NULL values?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smtClean="0"/>
              <a:t>Are the first 9 characters of each column interpretable?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41B56-F1C1-4B9C-86AB-A9C4D2348069}" type="datetime1">
              <a:rPr lang="en-US" smtClean="0"/>
              <a:pPr/>
              <a:t>11/17/2015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15C9C-B0D4-49C7-83C7-4BF66E55645D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764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Preparation: Vector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Borehole Data: </a:t>
            </a:r>
            <a:r>
              <a:rPr lang="en-US" dirty="0" smtClean="0"/>
              <a:t>ArcGIS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3505200" cy="3951288"/>
          </a:xfrm>
        </p:spPr>
        <p:txBody>
          <a:bodyPr/>
          <a:lstStyle/>
          <a:p>
            <a:r>
              <a:rPr lang="en-US" dirty="0" smtClean="0"/>
              <a:t>Target: 3D Cylinders</a:t>
            </a:r>
          </a:p>
          <a:p>
            <a:r>
              <a:rPr lang="en-US" dirty="0" smtClean="0"/>
              <a:t>Attributes for:</a:t>
            </a:r>
          </a:p>
          <a:p>
            <a:pPr lvl="1"/>
            <a:r>
              <a:rPr lang="en-US" dirty="0" smtClean="0"/>
              <a:t>Surficial Elevation (LSE)</a:t>
            </a:r>
          </a:p>
          <a:p>
            <a:pPr lvl="1"/>
            <a:r>
              <a:rPr lang="en-US" dirty="0" smtClean="0"/>
              <a:t>Depth to top of unit</a:t>
            </a:r>
          </a:p>
          <a:p>
            <a:r>
              <a:rPr lang="en-US" dirty="0" smtClean="0"/>
              <a:t>No Z-values</a:t>
            </a:r>
          </a:p>
          <a:p>
            <a:r>
              <a:rPr lang="en-US" dirty="0" smtClean="0"/>
              <a:t>NULL stored as NULL</a:t>
            </a:r>
            <a:endParaRPr lang="en-US" dirty="0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2187938"/>
            <a:ext cx="4935134" cy="2899390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41B56-F1C1-4B9C-86AB-A9C4D2348069}" type="datetime1">
              <a:rPr lang="en-US" smtClean="0"/>
              <a:pPr/>
              <a:t>11/17/2015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15C9C-B0D4-49C7-83C7-4BF66E55645D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425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Preparation: Vector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Borehole Data: </a:t>
            </a:r>
            <a:r>
              <a:rPr lang="en-US" dirty="0" smtClean="0"/>
              <a:t>QGIS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3505200" cy="3951288"/>
          </a:xfrm>
        </p:spPr>
        <p:txBody>
          <a:bodyPr/>
          <a:lstStyle/>
          <a:p>
            <a:r>
              <a:rPr lang="en-US" dirty="0" smtClean="0"/>
              <a:t>Target: 3D Cylinders</a:t>
            </a:r>
          </a:p>
          <a:p>
            <a:r>
              <a:rPr lang="en-US" dirty="0" smtClean="0"/>
              <a:t>Each unit now has:</a:t>
            </a:r>
          </a:p>
          <a:p>
            <a:pPr lvl="1"/>
            <a:r>
              <a:rPr lang="en-US" dirty="0" smtClean="0"/>
              <a:t>NEGATIVE elevation (LSE)</a:t>
            </a:r>
          </a:p>
          <a:p>
            <a:pPr lvl="1"/>
            <a:r>
              <a:rPr lang="en-US" dirty="0" smtClean="0"/>
              <a:t>POSTIVE depth to next unit (height)</a:t>
            </a:r>
          </a:p>
          <a:p>
            <a:r>
              <a:rPr lang="en-US" dirty="0" smtClean="0"/>
              <a:t>NULL stored as 999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41B56-F1C1-4B9C-86AB-A9C4D2348069}" type="datetime1">
              <a:rPr lang="en-US" smtClean="0"/>
              <a:pPr/>
              <a:t>11/17/2015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15C9C-B0D4-49C7-83C7-4BF66E55645D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0" y="2057400"/>
            <a:ext cx="4572000" cy="2751475"/>
          </a:xfrm>
        </p:spPr>
      </p:pic>
    </p:spTree>
    <p:extLst>
      <p:ext uri="{BB962C8B-B14F-4D97-AF65-F5344CB8AC3E}">
        <p14:creationId xmlns:p14="http://schemas.microsoft.com/office/powerpoint/2010/main" val="2826552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Katherine White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400" y="1180580"/>
            <a:ext cx="8839200" cy="531517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41B56-F1C1-4B9C-86AB-A9C4D2348069}" type="datetime1">
              <a:rPr lang="en-US" smtClean="0"/>
              <a:pPr/>
              <a:t>11/17/2015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15C9C-B0D4-49C7-83C7-4BF66E55645D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1600200"/>
            <a:ext cx="7391400" cy="892552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>
                <a:rot lat="0" lon="0" rev="1800000"/>
              </a:lightRig>
            </a:scene3d>
            <a:sp3d extrusionH="285750">
              <a:extrusionClr>
                <a:schemeClr val="bg1"/>
              </a:extrusionClr>
              <a:contourClr>
                <a:schemeClr val="tx1"/>
              </a:contourClr>
            </a:sp3d>
          </a:bodyPr>
          <a:lstStyle/>
          <a:p>
            <a:pPr lvl="0" algn="ctr"/>
            <a:r>
              <a:rPr lang="en-US" sz="5200" dirty="0">
                <a:ln w="0">
                  <a:solidFill>
                    <a:srgbClr val="4BACC6">
                      <a:lumMod val="50000"/>
                    </a:srgbClr>
                  </a:solidFill>
                </a:ln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>
                  <a:glow rad="25400">
                    <a:schemeClr val="accent1">
                      <a:alpha val="56000"/>
                    </a:schemeClr>
                  </a:glow>
                  <a:outerShdw blurRad="50800" dist="50800" dir="5400000" algn="ctr" rotWithShape="0">
                    <a:schemeClr val="tx1"/>
                  </a:outerShdw>
                  <a:reflection endPos="0" dist="50800" dir="5400000" sy="-100000" algn="bl" rotWithShape="0"/>
                </a:effectLst>
              </a:rPr>
              <a:t>3D </a:t>
            </a:r>
            <a:r>
              <a:rPr lang="en-US" sz="5200" dirty="0" smtClean="0">
                <a:ln w="0">
                  <a:solidFill>
                    <a:srgbClr val="4BACC6">
                      <a:lumMod val="50000"/>
                    </a:srgbClr>
                  </a:solidFill>
                </a:ln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>
                  <a:glow rad="25400">
                    <a:schemeClr val="accent1">
                      <a:alpha val="56000"/>
                    </a:schemeClr>
                  </a:glow>
                  <a:outerShdw blurRad="50800" dist="50800" dir="5400000" algn="ctr" rotWithShape="0">
                    <a:schemeClr val="tx1"/>
                  </a:outerShdw>
                  <a:reflection endPos="0" dist="50800" dir="5400000" sy="-100000" algn="bl" rotWithShape="0"/>
                </a:effectLst>
              </a:rPr>
              <a:t>Borehole Visualization</a:t>
            </a:r>
            <a:endParaRPr lang="en-US" sz="5200" dirty="0">
              <a:ln w="0">
                <a:solidFill>
                  <a:srgbClr val="4BACC6">
                    <a:lumMod val="50000"/>
                  </a:srgbClr>
                </a:solidFill>
              </a:ln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>
                <a:glow rad="25400">
                  <a:schemeClr val="accent1">
                    <a:alpha val="56000"/>
                  </a:schemeClr>
                </a:glow>
                <a:outerShdw blurRad="50800" dist="50800" dir="5400000" algn="ctr" rotWithShape="0">
                  <a:schemeClr val="tx1"/>
                </a:outerShdw>
                <a:reflection endPos="0" dist="50800" dir="5400000" sy="-10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89478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Florida Geological Survey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1" y="1219200"/>
            <a:ext cx="3352799" cy="1905000"/>
          </a:xfrm>
        </p:spPr>
        <p:txBody>
          <a:bodyPr>
            <a:normAutofit fontScale="92500" lnSpcReduction="10000"/>
          </a:bodyPr>
          <a:lstStyle/>
          <a:p>
            <a:r>
              <a:rPr lang="en-US" sz="2600" dirty="0" smtClean="0"/>
              <a:t>Boreholes</a:t>
            </a:r>
          </a:p>
          <a:p>
            <a:pPr lvl="1"/>
            <a:r>
              <a:rPr lang="en-US" sz="1800" dirty="0" smtClean="0"/>
              <a:t>Wells drilled by FGS drillers</a:t>
            </a:r>
          </a:p>
          <a:p>
            <a:r>
              <a:rPr lang="en-US" sz="2600" dirty="0" smtClean="0"/>
              <a:t>Core Samples</a:t>
            </a:r>
          </a:p>
          <a:p>
            <a:pPr lvl="1"/>
            <a:r>
              <a:rPr lang="en-US" sz="1800" dirty="0" smtClean="0"/>
              <a:t>Analyzed by FGS Geologists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41B56-F1C1-4B9C-86AB-A9C4D2348069}" type="datetime1">
              <a:rPr lang="en-US" smtClean="0"/>
              <a:pPr/>
              <a:t>11/17/2015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15C9C-B0D4-49C7-83C7-4BF66E55645D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1" y="3198172"/>
            <a:ext cx="3352800" cy="329470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5579" y="1115336"/>
            <a:ext cx="4033154" cy="5377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422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3D Borehole- QGIS Layout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2400" y="1187009"/>
            <a:ext cx="8839200" cy="5352345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41B56-F1C1-4B9C-86AB-A9C4D2348069}" type="datetime1">
              <a:rPr lang="en-US" smtClean="0"/>
              <a:pPr/>
              <a:t>11/17/2015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15C9C-B0D4-49C7-83C7-4BF66E55645D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805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3D Borehole- Surficial Geology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41B56-F1C1-4B9C-86AB-A9C4D2348069}" type="datetime1">
              <a:rPr lang="en-US" smtClean="0"/>
              <a:pPr/>
              <a:t>11/17/2015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15C9C-B0D4-49C7-83C7-4BF66E55645D}" type="slidenum">
              <a:rPr lang="en-US" smtClean="0"/>
              <a:pPr/>
              <a:t>28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546" y="917094"/>
            <a:ext cx="9019309" cy="5940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945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400" dirty="0" smtClean="0"/>
              <a:t>3D Borehole- Exporting to three.js</a:t>
            </a:r>
            <a:endParaRPr lang="en-US" sz="3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41B56-F1C1-4B9C-86AB-A9C4D2348069}" type="datetime1">
              <a:rPr lang="en-US" smtClean="0"/>
              <a:pPr/>
              <a:t>11/17/2015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15C9C-B0D4-49C7-83C7-4BF66E55645D}" type="slidenum">
              <a:rPr lang="en-US" smtClean="0"/>
              <a:pPr/>
              <a:t>29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075" y="44412"/>
            <a:ext cx="7409777" cy="6298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952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Florida’s STATEMAP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09" y="1447800"/>
            <a:ext cx="8839200" cy="4419600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41B56-F1C1-4B9C-86AB-A9C4D2348069}" type="datetime1">
              <a:rPr lang="en-US" smtClean="0"/>
              <a:pPr/>
              <a:t>11/17/2015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15C9C-B0D4-49C7-83C7-4BF66E55645D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708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400" dirty="0" smtClean="0"/>
              <a:t>3D Borehole- Exporting to three.js</a:t>
            </a:r>
            <a:endParaRPr lang="en-US" sz="3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41B56-F1C1-4B9C-86AB-A9C4D2348069}" type="datetime1">
              <a:rPr lang="en-US" smtClean="0"/>
              <a:pPr/>
              <a:t>11/17/2015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15C9C-B0D4-49C7-83C7-4BF66E55645D}" type="slidenum">
              <a:rPr lang="en-US" smtClean="0"/>
              <a:pPr/>
              <a:t>30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831" y="0"/>
            <a:ext cx="817179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673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Levi Hannon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1121506"/>
            <a:ext cx="8991600" cy="5364838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41B56-F1C1-4B9C-86AB-A9C4D2348069}" type="datetime1">
              <a:rPr lang="en-US" smtClean="0"/>
              <a:pPr/>
              <a:t>11/17/2015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15C9C-B0D4-49C7-83C7-4BF66E55645D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8" name="Rectangle 7"/>
          <p:cNvSpPr>
            <a:spLocks/>
          </p:cNvSpPr>
          <p:nvPr/>
        </p:nvSpPr>
        <p:spPr>
          <a:xfrm>
            <a:off x="609600" y="1371600"/>
            <a:ext cx="667512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dirty="0" smtClean="0">
                <a:ln w="0">
                  <a:solidFill>
                    <a:schemeClr val="accent5">
                      <a:lumMod val="50000"/>
                    </a:schemeClr>
                  </a:solidFill>
                </a:ln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3D Surface Generation</a:t>
            </a:r>
            <a:endParaRPr lang="en-US" sz="5400" dirty="0">
              <a:ln w="0">
                <a:solidFill>
                  <a:schemeClr val="accent5">
                    <a:lumMod val="50000"/>
                  </a:schemeClr>
                </a:solidFill>
              </a:ln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810180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3D Surface Generation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Predicted surface models built in Arc</a:t>
            </a:r>
          </a:p>
          <a:p>
            <a:r>
              <a:rPr lang="en-US" dirty="0" smtClean="0"/>
              <a:t>Contours built in Arc</a:t>
            </a:r>
            <a:endParaRPr lang="en-US" dirty="0"/>
          </a:p>
          <a:p>
            <a:r>
              <a:rPr lang="en-US" dirty="0" smtClean="0"/>
              <a:t>Z-values are relative MSL</a:t>
            </a:r>
          </a:p>
          <a:p>
            <a:r>
              <a:rPr lang="en-US" dirty="0" smtClean="0"/>
              <a:t>Editing attribute tables is simple in QGIS</a:t>
            </a:r>
          </a:p>
          <a:p>
            <a:r>
              <a:rPr lang="en-US" dirty="0" smtClean="0"/>
              <a:t>Overall export to Three.js is quick and easy to replicate</a:t>
            </a:r>
          </a:p>
          <a:p>
            <a:pPr lvl="1"/>
            <a:r>
              <a:rPr lang="en-US" dirty="0" smtClean="0"/>
              <a:t>QGIS saves the previous export options</a:t>
            </a:r>
          </a:p>
          <a:p>
            <a:pPr lvl="1"/>
            <a:r>
              <a:rPr lang="en-US" dirty="0" smtClean="0"/>
              <a:t>Option to save all setting as plain text </a:t>
            </a:r>
            <a:r>
              <a:rPr lang="en-US" dirty="0" err="1" smtClean="0"/>
              <a:t>json</a:t>
            </a:r>
            <a:r>
              <a:rPr lang="en-US" dirty="0" smtClean="0"/>
              <a:t> file</a:t>
            </a:r>
          </a:p>
          <a:p>
            <a:endParaRPr lang="en-US" dirty="0" smtClean="0">
              <a:solidFill>
                <a:srgbClr val="FF0000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41B56-F1C1-4B9C-86AB-A9C4D2348069}" type="datetime1">
              <a:rPr lang="en-US" smtClean="0"/>
              <a:pPr/>
              <a:t>11/17/2015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15C9C-B0D4-49C7-83C7-4BF66E55645D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309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3D Surface Generation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sz="1800" dirty="0" smtClean="0">
              <a:solidFill>
                <a:srgbClr val="FF0000"/>
              </a:solidFill>
            </a:endParaRPr>
          </a:p>
          <a:p>
            <a:endParaRPr lang="en-US" dirty="0" smtClean="0">
              <a:solidFill>
                <a:srgbClr val="FF0000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41B56-F1C1-4B9C-86AB-A9C4D2348069}" type="datetime1">
              <a:rPr lang="en-US" smtClean="0"/>
              <a:pPr/>
              <a:t>11/17/2015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15C9C-B0D4-49C7-83C7-4BF66E55645D}" type="slidenum">
              <a:rPr lang="en-US" smtClean="0"/>
              <a:pPr/>
              <a:t>33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199" y="1066800"/>
            <a:ext cx="8493602" cy="5175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310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3D Surface Generation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sz="1800" dirty="0" smtClean="0">
              <a:solidFill>
                <a:srgbClr val="FF0000"/>
              </a:solidFill>
            </a:endParaRPr>
          </a:p>
          <a:p>
            <a:endParaRPr lang="en-US" dirty="0" smtClean="0">
              <a:solidFill>
                <a:srgbClr val="FF0000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41B56-F1C1-4B9C-86AB-A9C4D2348069}" type="datetime1">
              <a:rPr lang="en-US" smtClean="0"/>
              <a:pPr/>
              <a:t>11/17/2015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15C9C-B0D4-49C7-83C7-4BF66E55645D}" type="slidenum">
              <a:rPr lang="en-US" smtClean="0"/>
              <a:pPr/>
              <a:t>34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4045" y="1105989"/>
            <a:ext cx="4226107" cy="5386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634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3D Surface Generation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sz="1800" dirty="0" smtClean="0">
              <a:solidFill>
                <a:srgbClr val="FF0000"/>
              </a:solidFill>
            </a:endParaRPr>
          </a:p>
          <a:p>
            <a:endParaRPr lang="en-US" dirty="0" smtClean="0">
              <a:solidFill>
                <a:srgbClr val="FF0000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41B56-F1C1-4B9C-86AB-A9C4D2348069}" type="datetime1">
              <a:rPr lang="en-US" smtClean="0"/>
              <a:pPr/>
              <a:t>11/17/2015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15C9C-B0D4-49C7-83C7-4BF66E55645D}" type="slidenum">
              <a:rPr lang="en-US" smtClean="0"/>
              <a:pPr/>
              <a:t>35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" y="1143000"/>
            <a:ext cx="9067800" cy="49530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0" y="6126163"/>
            <a:ext cx="9105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Exports plain text JavaScript. Layer order can be changed with cut/paste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0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3D Surface Generation - Issues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Preparation of data in Arc to make “pretty” image</a:t>
            </a:r>
          </a:p>
          <a:p>
            <a:pPr lvl="1"/>
            <a:r>
              <a:rPr lang="en-US" sz="2000" dirty="0" smtClean="0"/>
              <a:t>Masking to boundary to eliminate false barrier (“sandbox” effect)</a:t>
            </a:r>
          </a:p>
          <a:p>
            <a:pPr lvl="1"/>
            <a:r>
              <a:rPr lang="en-US" sz="2000" dirty="0" smtClean="0"/>
              <a:t>Extents of surfaces differ based on data extent</a:t>
            </a:r>
          </a:p>
          <a:p>
            <a:pPr lvl="2"/>
            <a:r>
              <a:rPr lang="en-US" sz="1800" dirty="0" smtClean="0">
                <a:solidFill>
                  <a:srgbClr val="FF0000"/>
                </a:solidFill>
              </a:rPr>
              <a:t>Different extents do not play nice in Three.js</a:t>
            </a:r>
            <a:endParaRPr lang="en-US" sz="4400" dirty="0">
              <a:solidFill>
                <a:srgbClr val="FF0000"/>
              </a:solidFill>
            </a:endParaRPr>
          </a:p>
          <a:p>
            <a:r>
              <a:rPr lang="en-US" dirty="0" smtClean="0"/>
              <a:t>Raster images have to be resampled</a:t>
            </a:r>
          </a:p>
          <a:p>
            <a:pPr lvl="1"/>
            <a:r>
              <a:rPr lang="en-US" dirty="0" smtClean="0"/>
              <a:t>Reduce resolution of LIDAR</a:t>
            </a:r>
            <a:endParaRPr lang="en-US" dirty="0"/>
          </a:p>
          <a:p>
            <a:r>
              <a:rPr lang="en-US" dirty="0" smtClean="0"/>
              <a:t>Color ramps are a nice idea…..</a:t>
            </a:r>
          </a:p>
          <a:p>
            <a:pPr lvl="1"/>
            <a:r>
              <a:rPr lang="en-US" dirty="0" smtClean="0"/>
              <a:t>….but there is no easy way to edit saved ramps without starting from scratch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41B56-F1C1-4B9C-86AB-A9C4D2348069}" type="datetime1">
              <a:rPr lang="en-US" smtClean="0"/>
              <a:pPr/>
              <a:t>11/17/2015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15C9C-B0D4-49C7-83C7-4BF66E55645D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312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3D Surface Generation - Issues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sz="1800" dirty="0" smtClean="0">
              <a:solidFill>
                <a:srgbClr val="FF0000"/>
              </a:solidFill>
            </a:endParaRPr>
          </a:p>
          <a:p>
            <a:endParaRPr lang="en-US" dirty="0" smtClean="0">
              <a:solidFill>
                <a:srgbClr val="FF0000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41B56-F1C1-4B9C-86AB-A9C4D2348069}" type="datetime1">
              <a:rPr lang="en-US" smtClean="0"/>
              <a:pPr/>
              <a:t>11/17/2015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15C9C-B0D4-49C7-83C7-4BF66E55645D}" type="slidenum">
              <a:rPr lang="en-US" smtClean="0"/>
              <a:pPr/>
              <a:t>37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875" y="1090901"/>
            <a:ext cx="8201025" cy="5430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631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3D Surface Generation - Issues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sz="1800" dirty="0" smtClean="0">
              <a:solidFill>
                <a:srgbClr val="FF0000"/>
              </a:solidFill>
            </a:endParaRPr>
          </a:p>
          <a:p>
            <a:endParaRPr lang="en-US" dirty="0" smtClean="0">
              <a:solidFill>
                <a:srgbClr val="FF0000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41B56-F1C1-4B9C-86AB-A9C4D2348069}" type="datetime1">
              <a:rPr lang="en-US" smtClean="0"/>
              <a:pPr/>
              <a:t>11/17/2015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15C9C-B0D4-49C7-83C7-4BF66E55645D}" type="slidenum">
              <a:rPr lang="en-US" smtClean="0"/>
              <a:pPr/>
              <a:t>38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1066800"/>
            <a:ext cx="8991600" cy="5426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339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Wrapping for Web Presentation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Notepad++ and CTRL-F </a:t>
            </a:r>
            <a:r>
              <a:rPr lang="en-US" dirty="0"/>
              <a:t>to brand three.js visualizations with FGS and STATEMAP </a:t>
            </a:r>
            <a:r>
              <a:rPr lang="en-US" dirty="0" smtClean="0"/>
              <a:t>links</a:t>
            </a:r>
          </a:p>
          <a:p>
            <a:r>
              <a:rPr lang="en-US" dirty="0" smtClean="0"/>
              <a:t>Wrapped </a:t>
            </a:r>
            <a:r>
              <a:rPr lang="en-US" dirty="0" smtClean="0"/>
              <a:t>project and presentation info </a:t>
            </a:r>
            <a:r>
              <a:rPr lang="en-US" dirty="0" smtClean="0"/>
              <a:t>into an </a:t>
            </a:r>
            <a:r>
              <a:rPr lang="en-US" dirty="0" err="1" smtClean="0"/>
              <a:t>RMarkdown</a:t>
            </a:r>
            <a:r>
              <a:rPr lang="en-US" dirty="0" smtClean="0"/>
              <a:t> </a:t>
            </a:r>
            <a:r>
              <a:rPr lang="en-US" dirty="0" smtClean="0"/>
              <a:t>document</a:t>
            </a:r>
            <a:endParaRPr lang="en-US" dirty="0" smtClean="0"/>
          </a:p>
          <a:p>
            <a:r>
              <a:rPr lang="en-US" dirty="0" smtClean="0"/>
              <a:t>Bonus Visualizations</a:t>
            </a:r>
          </a:p>
          <a:p>
            <a:r>
              <a:rPr lang="en-US" dirty="0" smtClean="0"/>
              <a:t>Committed to </a:t>
            </a:r>
            <a:r>
              <a:rPr lang="en-US" dirty="0" err="1" smtClean="0"/>
              <a:t>github</a:t>
            </a:r>
            <a:r>
              <a:rPr lang="en-US" dirty="0" smtClean="0"/>
              <a:t> repository (</a:t>
            </a:r>
            <a:r>
              <a:rPr lang="en-US" dirty="0" err="1" smtClean="0"/>
              <a:t>gh_pages</a:t>
            </a:r>
            <a:r>
              <a:rPr lang="en-US" smtClean="0"/>
              <a:t> branch)</a:t>
            </a:r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r>
              <a:rPr lang="en-US" sz="2600" dirty="0" smtClean="0">
                <a:hlinkClick r:id="rId2"/>
              </a:rPr>
              <a:t>http://floridageologicalsurvey.github.io/SHRUG2015</a:t>
            </a:r>
            <a:endParaRPr lang="en-US" sz="2600" dirty="0" smtClean="0"/>
          </a:p>
          <a:p>
            <a:pPr marL="0" indent="0">
              <a:buNone/>
            </a:pPr>
            <a:endParaRPr lang="en-US" sz="2600" dirty="0" smtClean="0"/>
          </a:p>
          <a:p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41B56-F1C1-4B9C-86AB-A9C4D2348069}" type="datetime1">
              <a:rPr lang="en-US" smtClean="0"/>
              <a:pPr/>
              <a:t>11/17/2015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15C9C-B0D4-49C7-83C7-4BF66E55645D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021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>
                <a:solidFill>
                  <a:schemeClr val="tx1"/>
                </a:solidFill>
              </a:rPr>
              <a:t>How do </a:t>
            </a:r>
            <a:r>
              <a:rPr lang="en-US" dirty="0" smtClean="0"/>
              <a:t>we generate and</a:t>
            </a:r>
            <a:r>
              <a:rPr lang="en-US" dirty="0" smtClean="0">
                <a:solidFill>
                  <a:schemeClr val="tx1"/>
                </a:solidFill>
              </a:rPr>
              <a:t> share 3D content easily?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How do we take STATEMAP and FGS geologic data to the next level and remain competitive?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41B56-F1C1-4B9C-86AB-A9C4D2348069}" type="datetime1">
              <a:rPr lang="en-US" smtClean="0"/>
              <a:pPr/>
              <a:t>11/17/2015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15C9C-B0D4-49C7-83C7-4BF66E55645D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971764" y="44412"/>
            <a:ext cx="7010400" cy="9316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 smtClean="0"/>
              <a:t>Motivations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678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Good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Free</a:t>
            </a:r>
          </a:p>
          <a:p>
            <a:r>
              <a:rPr lang="en-US" dirty="0" smtClean="0"/>
              <a:t>Simple</a:t>
            </a:r>
          </a:p>
          <a:p>
            <a:r>
              <a:rPr lang="en-US" dirty="0" smtClean="0"/>
              <a:t>Straight forward</a:t>
            </a:r>
          </a:p>
          <a:p>
            <a:r>
              <a:rPr lang="en-US" dirty="0" smtClean="0"/>
              <a:t>Easy to share</a:t>
            </a:r>
          </a:p>
          <a:p>
            <a:pPr lvl="1"/>
            <a:r>
              <a:rPr lang="en-US" sz="1800" dirty="0"/>
              <a:t>Easy to use in html </a:t>
            </a:r>
            <a:r>
              <a:rPr lang="en-US" sz="1800" dirty="0" smtClean="0"/>
              <a:t>platform</a:t>
            </a:r>
          </a:p>
          <a:p>
            <a:pPr lvl="1"/>
            <a:r>
              <a:rPr lang="en-US" sz="1800" dirty="0" smtClean="0"/>
              <a:t>Supported by Firefox, Google Chrome and internet Explorer 11</a:t>
            </a:r>
          </a:p>
          <a:p>
            <a:r>
              <a:rPr lang="en-US" dirty="0" smtClean="0"/>
              <a:t>Quick layer manipulation</a:t>
            </a:r>
          </a:p>
          <a:p>
            <a:r>
              <a:rPr lang="en-US" dirty="0" smtClean="0"/>
              <a:t>Create multiple visualizations quickly and easily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41B56-F1C1-4B9C-86AB-A9C4D2348069}" type="datetime1">
              <a:rPr lang="en-US" smtClean="0"/>
              <a:pPr/>
              <a:t>11/17/2015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15C9C-B0D4-49C7-83C7-4BF66E55645D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263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Bad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Not easily customizable without knowledge of </a:t>
            </a:r>
            <a:r>
              <a:rPr lang="en-US" dirty="0" err="1" smtClean="0"/>
              <a:t>javascript</a:t>
            </a:r>
            <a:endParaRPr lang="en-US" dirty="0"/>
          </a:p>
          <a:p>
            <a:r>
              <a:rPr lang="en-US" dirty="0" smtClean="0"/>
              <a:t>“What you get is what you get…”</a:t>
            </a:r>
          </a:p>
          <a:p>
            <a:r>
              <a:rPr lang="en-US" dirty="0" smtClean="0"/>
              <a:t>Struggles with large files</a:t>
            </a:r>
          </a:p>
          <a:p>
            <a:pPr lvl="1"/>
            <a:r>
              <a:rPr lang="en-US" sz="1800" dirty="0" smtClean="0"/>
              <a:t>Can’t throw the “kitchen sink” at it</a:t>
            </a:r>
          </a:p>
          <a:p>
            <a:r>
              <a:rPr lang="en-US" dirty="0" smtClean="0"/>
              <a:t>Data </a:t>
            </a:r>
            <a:r>
              <a:rPr lang="en-US" dirty="0"/>
              <a:t>needs to be “neat” before inputting into the </a:t>
            </a:r>
            <a:r>
              <a:rPr lang="en-US" dirty="0" smtClean="0"/>
              <a:t>three.js plugin</a:t>
            </a:r>
          </a:p>
          <a:p>
            <a:r>
              <a:rPr lang="en-US" dirty="0" smtClean="0"/>
              <a:t>Unexplained drawing failures</a:t>
            </a:r>
          </a:p>
          <a:p>
            <a:endParaRPr lang="en-US" dirty="0">
              <a:solidFill>
                <a:srgbClr val="00B0F0"/>
              </a:solidFill>
            </a:endParaRPr>
          </a:p>
          <a:p>
            <a:endParaRPr lang="en-US" dirty="0" smtClean="0">
              <a:solidFill>
                <a:srgbClr val="FF0000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41B56-F1C1-4B9C-86AB-A9C4D2348069}" type="datetime1">
              <a:rPr lang="en-US" smtClean="0"/>
              <a:pPr/>
              <a:t>11/17/2015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15C9C-B0D4-49C7-83C7-4BF66E55645D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3368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Ugly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North </a:t>
            </a:r>
            <a:r>
              <a:rPr lang="en-US" dirty="0"/>
              <a:t>Arrow and scale bar have to be photo-shopped and “creatively” generated in </a:t>
            </a:r>
            <a:r>
              <a:rPr lang="en-US" dirty="0" smtClean="0"/>
              <a:t>Arc for Three.js</a:t>
            </a:r>
          </a:p>
          <a:p>
            <a:r>
              <a:rPr lang="en-US" dirty="0" smtClean="0"/>
              <a:t>Labeling</a:t>
            </a:r>
          </a:p>
          <a:p>
            <a:r>
              <a:rPr lang="en-US" dirty="0" smtClean="0"/>
              <a:t>Attribute tables export as is</a:t>
            </a:r>
          </a:p>
          <a:p>
            <a:pPr lvl="1"/>
            <a:r>
              <a:rPr lang="en-US" sz="1800" dirty="0" smtClean="0"/>
              <a:t>Unable to display only ‘desirable’ attributes</a:t>
            </a:r>
            <a:endParaRPr lang="en-US" sz="1800" dirty="0"/>
          </a:p>
          <a:p>
            <a:r>
              <a:rPr lang="en-US" dirty="0" smtClean="0"/>
              <a:t>Analysis is limited to visualization</a:t>
            </a:r>
          </a:p>
          <a:p>
            <a:pPr lvl="1"/>
            <a:r>
              <a:rPr lang="en-US" sz="1800" dirty="0" smtClean="0"/>
              <a:t>Limited visualization techniques in Three.js </a:t>
            </a:r>
          </a:p>
          <a:p>
            <a:pPr lvl="1"/>
            <a:endParaRPr lang="en-US" sz="1800" dirty="0" smtClean="0">
              <a:solidFill>
                <a:srgbClr val="FF0000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41B56-F1C1-4B9C-86AB-A9C4D2348069}" type="datetime1">
              <a:rPr lang="en-US" smtClean="0"/>
              <a:pPr/>
              <a:t>11/17/2015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15C9C-B0D4-49C7-83C7-4BF66E55645D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750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Final Evaluation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Recommended for easy sharing of 3D visuals, </a:t>
            </a:r>
            <a:r>
              <a:rPr lang="en-US" dirty="0" err="1" smtClean="0"/>
              <a:t>esp</a:t>
            </a:r>
            <a:r>
              <a:rPr lang="en-US" dirty="0" smtClean="0"/>
              <a:t> for non tech individuals or those that lack ArcGIS software.. </a:t>
            </a:r>
          </a:p>
          <a:p>
            <a:r>
              <a:rPr lang="en-US" dirty="0" smtClean="0"/>
              <a:t>“Gee whiz” Visuals</a:t>
            </a:r>
          </a:p>
          <a:p>
            <a:r>
              <a:rPr lang="en-US" dirty="0" smtClean="0"/>
              <a:t>Difficult to incorporate standard map elements like scale and north arrows</a:t>
            </a:r>
          </a:p>
          <a:p>
            <a:r>
              <a:rPr lang="en-US" dirty="0" smtClean="0"/>
              <a:t>Might require image editing software and skills</a:t>
            </a:r>
          </a:p>
          <a:p>
            <a:r>
              <a:rPr lang="en-US" dirty="0" smtClean="0"/>
              <a:t>Fairly clean open source product with minimal learning curve </a:t>
            </a:r>
          </a:p>
          <a:p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41B56-F1C1-4B9C-86AB-A9C4D2348069}" type="datetime1">
              <a:rPr lang="en-US" smtClean="0"/>
              <a:pPr/>
              <a:t>11/17/2015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15C9C-B0D4-49C7-83C7-4BF66E55645D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615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Last Word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smtClean="0"/>
              <a:t>Is three.js suitable for professional visualization or is it just a toy?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 smtClean="0"/>
              <a:t>Seth: </a:t>
            </a:r>
            <a:r>
              <a:rPr lang="en-US" dirty="0" smtClean="0"/>
              <a:t>Yes, if you are comfortable with clean data preparation and troubleshooting open source problems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 smtClean="0"/>
              <a:t>Katie:</a:t>
            </a:r>
            <a:r>
              <a:rPr lang="en-US" dirty="0" smtClean="0"/>
              <a:t> Yes.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 smtClean="0"/>
              <a:t>Levi: </a:t>
            </a:r>
            <a:r>
              <a:rPr lang="en-US" dirty="0" smtClean="0"/>
              <a:t>Yes, as a visualization tool. No for analysis</a:t>
            </a:r>
            <a:endParaRPr lang="en-US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41B56-F1C1-4B9C-86AB-A9C4D2348069}" type="datetime1">
              <a:rPr lang="en-US" smtClean="0"/>
              <a:pPr/>
              <a:t>11/17/2015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15C9C-B0D4-49C7-83C7-4BF66E55645D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668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 err="1"/>
              <a:t>ArcScene</a:t>
            </a:r>
            <a:endParaRPr lang="en-US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Pros:</a:t>
            </a:r>
          </a:p>
          <a:p>
            <a:pPr lvl="2"/>
            <a:r>
              <a:rPr lang="en-US" dirty="0"/>
              <a:t>Available to most GIS analysts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Cons:</a:t>
            </a:r>
          </a:p>
          <a:p>
            <a:pPr lvl="2"/>
            <a:r>
              <a:rPr lang="en-US" dirty="0"/>
              <a:t>Low quality 3D visualizations</a:t>
            </a:r>
          </a:p>
          <a:p>
            <a:pPr lvl="2"/>
            <a:r>
              <a:rPr lang="en-US" dirty="0"/>
              <a:t>Only ‘web ready’ format is VRML</a:t>
            </a:r>
          </a:p>
          <a:p>
            <a:pPr lvl="3">
              <a:buFont typeface="Arial" panose="020B0604020202020204" pitchFamily="34" charset="0"/>
              <a:buChar char="•"/>
            </a:pPr>
            <a:r>
              <a:rPr lang="en-US" dirty="0"/>
              <a:t>Originally Specified 1994</a:t>
            </a:r>
          </a:p>
          <a:p>
            <a:pPr lvl="3">
              <a:buFont typeface="Arial" panose="020B0604020202020204" pitchFamily="34" charset="0"/>
              <a:buChar char="•"/>
            </a:pPr>
            <a:r>
              <a:rPr lang="en-US" dirty="0"/>
              <a:t>Superseded by X3D in 2004</a:t>
            </a:r>
          </a:p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60AB7-E2BD-4D27-A395-863AE9EFBE30}" type="datetime1">
              <a:rPr lang="en-US" smtClean="0"/>
              <a:pPr/>
              <a:t>11/17/2015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15C9C-B0D4-49C7-83C7-4BF66E55645D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2209720"/>
            <a:ext cx="4038600" cy="3306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524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ArcGIS Pro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Pros:</a:t>
            </a:r>
          </a:p>
          <a:p>
            <a:pPr lvl="2"/>
            <a:r>
              <a:rPr lang="en-US" dirty="0" smtClean="0"/>
              <a:t>Available to most GIS analysts</a:t>
            </a:r>
          </a:p>
          <a:p>
            <a:pPr lvl="2"/>
            <a:r>
              <a:rPr lang="en-US" dirty="0" smtClean="0"/>
              <a:t>Integration of 2D and 3D visualization</a:t>
            </a:r>
          </a:p>
          <a:p>
            <a:pPr lvl="2"/>
            <a:r>
              <a:rPr lang="en-US" dirty="0" smtClean="0"/>
              <a:t>Web Ready Exports to ArcGIS Online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Cons:</a:t>
            </a:r>
          </a:p>
          <a:p>
            <a:pPr lvl="2"/>
            <a:r>
              <a:rPr lang="en-US" dirty="0" smtClean="0"/>
              <a:t>Buggy</a:t>
            </a:r>
          </a:p>
          <a:p>
            <a:pPr lvl="2"/>
            <a:r>
              <a:rPr lang="en-US" dirty="0" smtClean="0"/>
              <a:t>Only positive z-values are supported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2643188"/>
            <a:ext cx="4038600" cy="2439987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41B56-F1C1-4B9C-86AB-A9C4D2348069}" type="datetime1">
              <a:rPr lang="en-US" smtClean="0"/>
              <a:pPr/>
              <a:t>11/17/2015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15C9C-B0D4-49C7-83C7-4BF66E55645D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0195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QGIS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Pros:</a:t>
            </a:r>
          </a:p>
          <a:p>
            <a:pPr lvl="2"/>
            <a:r>
              <a:rPr lang="en-US" dirty="0"/>
              <a:t>100% free</a:t>
            </a:r>
          </a:p>
          <a:p>
            <a:pPr lvl="2"/>
            <a:r>
              <a:rPr lang="en-US" dirty="0"/>
              <a:t>Can generate web-ready content using plugins</a:t>
            </a:r>
          </a:p>
          <a:p>
            <a:pPr lvl="2"/>
            <a:r>
              <a:rPr lang="en-US" dirty="0"/>
              <a:t>Mobile compatible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Cons:</a:t>
            </a:r>
          </a:p>
          <a:p>
            <a:pPr lvl="2"/>
            <a:r>
              <a:rPr lang="en-US" dirty="0"/>
              <a:t>Limited resolution</a:t>
            </a:r>
          </a:p>
          <a:p>
            <a:pPr lvl="2"/>
            <a:r>
              <a:rPr lang="en-US" dirty="0"/>
              <a:t>Good data preparation is essential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41B56-F1C1-4B9C-86AB-A9C4D2348069}" type="datetime1">
              <a:rPr lang="en-US" smtClean="0"/>
              <a:pPr/>
              <a:t>11/17/2015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15C9C-B0D4-49C7-83C7-4BF66E55645D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404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Software Stack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2100" dirty="0" smtClean="0"/>
              <a:t>ArcGIS 10.2.2 (Preparation)</a:t>
            </a:r>
          </a:p>
          <a:p>
            <a:r>
              <a:rPr lang="en-US" sz="2100" dirty="0" smtClean="0"/>
              <a:t>QGIS 2.10.1 Pisa</a:t>
            </a:r>
          </a:p>
          <a:p>
            <a:r>
              <a:rPr lang="en-US" sz="2100" dirty="0" smtClean="0">
                <a:hlinkClick r:id="rId2"/>
              </a:rPr>
              <a:t>Minoru </a:t>
            </a:r>
            <a:r>
              <a:rPr lang="en-US" sz="2100" dirty="0" err="1" smtClean="0">
                <a:hlinkClick r:id="rId2"/>
              </a:rPr>
              <a:t>Akaqi’s</a:t>
            </a:r>
            <a:r>
              <a:rPr lang="en-US" sz="2100" dirty="0" smtClean="0">
                <a:hlinkClick r:id="rId2"/>
              </a:rPr>
              <a:t> Qgis2threejs plugin (v1.4)</a:t>
            </a:r>
            <a:endParaRPr lang="en-US" sz="2100" dirty="0" smtClean="0"/>
          </a:p>
          <a:p>
            <a:r>
              <a:rPr lang="en-US" sz="2100" dirty="0" err="1" smtClean="0">
                <a:hlinkClick r:id="rId3"/>
              </a:rPr>
              <a:t>WebGL</a:t>
            </a:r>
            <a:endParaRPr lang="en-US" sz="2100" dirty="0" smtClean="0"/>
          </a:p>
          <a:p>
            <a:r>
              <a:rPr lang="en-US" sz="2100" dirty="0" smtClean="0">
                <a:hlinkClick r:id="rId4"/>
              </a:rPr>
              <a:t>three.js</a:t>
            </a:r>
            <a:endParaRPr lang="en-US" sz="2100" dirty="0" smtClean="0"/>
          </a:p>
          <a:p>
            <a:pPr lvl="1"/>
            <a:endParaRPr lang="en-US" sz="1700" dirty="0" smtClean="0"/>
          </a:p>
          <a:p>
            <a:endParaRPr lang="en-US" sz="2100" dirty="0" smtClean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799" y="2133600"/>
            <a:ext cx="1600200" cy="1084007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9475" y="3657600"/>
            <a:ext cx="3200847" cy="1333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288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WebGL Compatibility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3000"/>
            <a:ext cx="9148371" cy="5105400"/>
          </a:xfr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60AB7-E2BD-4D27-A395-863AE9EFBE30}" type="datetime1">
              <a:rPr lang="en-US" smtClean="0"/>
              <a:pPr/>
              <a:t>11/17/2015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15C9C-B0D4-49C7-83C7-4BF66E55645D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534637" y="6230658"/>
            <a:ext cx="15560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hlinkClick r:id="rId3"/>
              </a:rPr>
              <a:t>Link to Source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4767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owerpoint_gree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powerpoint_green</Template>
  <TotalTime>1743</TotalTime>
  <Words>974</Words>
  <Application>Microsoft Office PowerPoint</Application>
  <PresentationFormat>On-screen Show (4:3)</PresentationFormat>
  <Paragraphs>264</Paragraphs>
  <Slides>44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44</vt:i4>
      </vt:variant>
    </vt:vector>
  </HeadingPairs>
  <TitlesOfParts>
    <vt:vector size="52" baseType="lpstr">
      <vt:lpstr>Arial</vt:lpstr>
      <vt:lpstr>Calibri</vt:lpstr>
      <vt:lpstr>Courier New</vt:lpstr>
      <vt:lpstr>Wingdings</vt:lpstr>
      <vt:lpstr>powerpoint_green</vt:lpstr>
      <vt:lpstr>2_Custom Design</vt:lpstr>
      <vt:lpstr>1_Custom Design</vt:lpstr>
      <vt:lpstr>Custom Design</vt:lpstr>
      <vt:lpstr>PowerPoint Presentation</vt:lpstr>
      <vt:lpstr>Who are we?</vt:lpstr>
      <vt:lpstr>Florida’s STATEMAP</vt:lpstr>
      <vt:lpstr>PowerPoint Presentation</vt:lpstr>
      <vt:lpstr>Solutions</vt:lpstr>
      <vt:lpstr>Solutions</vt:lpstr>
      <vt:lpstr>Solutions</vt:lpstr>
      <vt:lpstr>Software Stack</vt:lpstr>
      <vt:lpstr>WebGL Compatibility</vt:lpstr>
      <vt:lpstr>Data Preparation: Rasters</vt:lpstr>
      <vt:lpstr>Data Preparation: Rasters</vt:lpstr>
      <vt:lpstr>Data Preparation: Rasters</vt:lpstr>
      <vt:lpstr>Data Preparation: Rasters</vt:lpstr>
      <vt:lpstr>Data Preparation: Rasters</vt:lpstr>
      <vt:lpstr>Data Preparation: Rasters</vt:lpstr>
      <vt:lpstr>Data Preparation: Rasters</vt:lpstr>
      <vt:lpstr>Gotchas: Setting Null Values</vt:lpstr>
      <vt:lpstr>Gotchas: Setting Null Values</vt:lpstr>
      <vt:lpstr>Gotchas: Setting Null Values</vt:lpstr>
      <vt:lpstr>Gotchas: Set Nulls = -1</vt:lpstr>
      <vt:lpstr>Gotchas: Set Nulls = -1</vt:lpstr>
      <vt:lpstr>Data Preparation: Vector</vt:lpstr>
      <vt:lpstr>Data Preparation: Vector</vt:lpstr>
      <vt:lpstr>Data Preparation: Vector</vt:lpstr>
      <vt:lpstr>Katherine White</vt:lpstr>
      <vt:lpstr>Florida Geological Survey</vt:lpstr>
      <vt:lpstr>3D Borehole- QGIS Layout</vt:lpstr>
      <vt:lpstr>3D Borehole- Surficial Geology</vt:lpstr>
      <vt:lpstr>3D Borehole- Exporting to three.js</vt:lpstr>
      <vt:lpstr>3D Borehole- Exporting to three.js</vt:lpstr>
      <vt:lpstr>Levi Hannon</vt:lpstr>
      <vt:lpstr>3D Surface Generation</vt:lpstr>
      <vt:lpstr>3D Surface Generation</vt:lpstr>
      <vt:lpstr>3D Surface Generation</vt:lpstr>
      <vt:lpstr>3D Surface Generation</vt:lpstr>
      <vt:lpstr>3D Surface Generation - Issues</vt:lpstr>
      <vt:lpstr>3D Surface Generation - Issues</vt:lpstr>
      <vt:lpstr>3D Surface Generation - Issues</vt:lpstr>
      <vt:lpstr>Wrapping for Web Presentation</vt:lpstr>
      <vt:lpstr>The Good</vt:lpstr>
      <vt:lpstr>The Bad</vt:lpstr>
      <vt:lpstr>The Ugly</vt:lpstr>
      <vt:lpstr>Final Evaluation</vt:lpstr>
      <vt:lpstr>Last Word</vt:lpstr>
    </vt:vector>
  </TitlesOfParts>
  <Company>Florida Department of Environmental Protection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shuck_a</dc:creator>
  <cp:lastModifiedBy>Bassett, Seth</cp:lastModifiedBy>
  <cp:revision>110</cp:revision>
  <dcterms:created xsi:type="dcterms:W3CDTF">2014-04-22T20:16:04Z</dcterms:created>
  <dcterms:modified xsi:type="dcterms:W3CDTF">2015-11-17T20:51:53Z</dcterms:modified>
</cp:coreProperties>
</file>